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302"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303" r:id="rId44"/>
    <p:sldId id="295" r:id="rId45"/>
    <p:sldId id="296" r:id="rId46"/>
    <p:sldId id="297" r:id="rId47"/>
    <p:sldId id="298" r:id="rId48"/>
    <p:sldId id="299" r:id="rId49"/>
    <p:sldId id="300" r:id="rId50"/>
    <p:sldId id="301" r:id="rId5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4" Type="http://schemas.openxmlformats.org/officeDocument/2006/relationships/tableStyles" Target="tableStyles.xml"/><Relationship Id="rId53" Type="http://schemas.openxmlformats.org/officeDocument/2006/relationships/viewProps" Target="viewProps.xml"/><Relationship Id="rId52" Type="http://schemas.openxmlformats.org/officeDocument/2006/relationships/presProps" Target="presProps.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901cac3fd26d1ad71e69dce#tid=6908765c7a4d3800093b46a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ae54e49f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对点上分</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b56dc889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能力上分</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613f326fe?pid=59ee35463&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动词进阶练</a:t>
            </a:r>
            <a:endParaRPr lang="en-US" altLang="zh-CN" sz="2200" dirty="0"/>
          </a:p>
        </p:txBody>
      </p:sp>
      <p:sp>
        <p:nvSpPr>
          <p:cNvPr id="3" name="QB_6_BD.22_1#5c12ed17e?vop=1&amp;pid=613f326fe&amp;color=0,0,0&amp;bbb=1&amp;hb=1"/>
          <p:cNvSpPr/>
          <p:nvPr/>
        </p:nvSpPr>
        <p:spPr>
          <a:xfrm>
            <a:off x="832104" y="142240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piano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（单元主题）</a:t>
            </a:r>
            <a:endParaRPr lang="en-US" altLang="zh-CN" dirty="0"/>
          </a:p>
        </p:txBody>
      </p:sp>
      <p:sp>
        <p:nvSpPr>
          <p:cNvPr id="4" name="QB_6_AN.23_1#5c12ed17e.blank?vop=1&amp;pid=613f326fe&amp;color=0,0,0&amp;vpa=8&amp;bbb=1"/>
          <p:cNvSpPr/>
          <p:nvPr/>
        </p:nvSpPr>
        <p:spPr>
          <a:xfrm>
            <a:off x="1459960" y="1391920"/>
            <a:ext cx="14112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mastered</a:t>
            </a:r>
            <a:endParaRPr lang="en-US" altLang="zh-CN" dirty="0"/>
          </a:p>
        </p:txBody>
      </p:sp>
      <p:sp>
        <p:nvSpPr>
          <p:cNvPr id="5" name="QB_6_AS.24_1#5c12ed17e?vop=1&amp;pid=613f326fe&amp;color=0,0,0&amp;bbb=1&amp;hb=1"/>
          <p:cNvSpPr/>
          <p:nvPr/>
        </p:nvSpPr>
        <p:spPr>
          <a:xfrm>
            <a:off x="832104" y="224809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句意为：自从他五岁开始练习以来，他已经掌握了弹钢琴的艺术。分析句子成分可知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，设空处为主句的谓</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；since引导的时间状语从句用了一般过去时，主句应用现在完成时，主语He是第三人称单数</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，助动词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has。故填has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_1#65250cdee?vop=1&amp;pid=613f326fe&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endParaRPr lang="en-US" altLang="zh-CN" sz="1800" dirty="0"/>
          </a:p>
        </p:txBody>
      </p:sp>
      <p:sp>
        <p:nvSpPr>
          <p:cNvPr id="3" name="QB_6_AN.26_1#65250cdee.blank?vop=1&amp;pid=613f326fe&amp;color=0,0,0&amp;vpa=9&amp;bbb=1"/>
          <p:cNvSpPr/>
          <p:nvPr/>
        </p:nvSpPr>
        <p:spPr>
          <a:xfrm>
            <a:off x="1028160" y="1024382"/>
            <a:ext cx="10429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Referring</a:t>
            </a:r>
            <a:endParaRPr lang="en-US" altLang="zh-CN" dirty="0"/>
          </a:p>
        </p:txBody>
      </p:sp>
      <p:sp>
        <p:nvSpPr>
          <p:cNvPr id="4" name="QB_6_AS.27_1#65250cdee?vop=1&amp;pid=613f326fe&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句意为：参考课本里的笔记，汤姆很快就完成了那道数学题。设空处应用非谓语动词作状语，refer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to与</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其逻辑主语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Tom之间是主动关系，应用现在分词形式；句首单词首字母应大写。故填Referring。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_1#2fd222b10?vop=1&amp;pid=613f326fe&amp;color=0,0,0&amp;bt=1&amp;bbb=1&amp;hb=1"/>
          <p:cNvSpPr/>
          <p:nvPr/>
        </p:nvSpPr>
        <p:spPr>
          <a:xfrm>
            <a:off x="832104" y="1078992"/>
            <a:ext cx="10533888" cy="7734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trick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yesterday.</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1"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单元主题）</a:t>
            </a:r>
            <a:endParaRPr lang="en-US" altLang="zh-CN" dirty="0"/>
          </a:p>
        </p:txBody>
      </p:sp>
      <p:sp>
        <p:nvSpPr>
          <p:cNvPr id="3" name="QB_6_AN.29_1#2fd222b10.blank?vop=1&amp;pid=613f326fe&amp;color=0,0,0&amp;vpa=10&amp;bbb=1"/>
          <p:cNvSpPr/>
          <p:nvPr/>
        </p:nvSpPr>
        <p:spPr>
          <a:xfrm>
            <a:off x="2717260" y="1035812"/>
            <a:ext cx="15890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performed</a:t>
            </a:r>
            <a:endParaRPr lang="en-US" altLang="zh-CN" dirty="0"/>
          </a:p>
        </p:txBody>
      </p:sp>
      <p:sp>
        <p:nvSpPr>
          <p:cNvPr id="4" name="QB_6_AS.30_1#2fd222b10?vop=1&amp;pid=613f326fe&amp;color=0,0,0&amp;bbb=1&amp;hb=1"/>
          <p:cNvSpPr/>
          <p:nvPr/>
        </p:nvSpPr>
        <p:spPr>
          <a:xfrm>
            <a:off x="832104" y="190500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句意为：在昨天的学校艺术节上，一位著名艺术家表演了这个魔术。根据时间状语yesterday可知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，句子时</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态为一般过去时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；主语The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trick与perform之间是被动关系，所以用一般过去时的被动语态</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，主语为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单数形式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，be动词应用was。故填was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1_1#fc6f7745d?vop=1&amp;pid=613f326fe&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classmates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loudly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endParaRPr lang="en-US" altLang="zh-CN" sz="1800" dirty="0"/>
          </a:p>
        </p:txBody>
      </p:sp>
      <p:sp>
        <p:nvSpPr>
          <p:cNvPr id="3" name="QB_6_AN.32_1#fc6f7745d.blank?vop=1&amp;pid=613f326fe&amp;color=0,0,0&amp;vpa=11&amp;bbb=1"/>
          <p:cNvSpPr/>
          <p:nvPr/>
        </p:nvSpPr>
        <p:spPr>
          <a:xfrm>
            <a:off x="3644360" y="1024382"/>
            <a:ext cx="966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laughing</a:t>
            </a:r>
            <a:endParaRPr lang="en-US" altLang="zh-CN" dirty="0"/>
          </a:p>
        </p:txBody>
      </p:sp>
      <p:sp>
        <p:nvSpPr>
          <p:cNvPr id="4" name="QB_6_AS.33_1#fc6f7745d?vop=1&amp;pid=613f326fe&amp;color=0,0,0&amp;bbb=1&amp;hb=1"/>
          <p:cNvSpPr/>
          <p:nvPr/>
        </p:nvSpPr>
        <p:spPr>
          <a:xfrm>
            <a:off x="832104" y="1490980"/>
            <a:ext cx="10533888" cy="20275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句意为：当她走过时，她听见她的同学们正在教室里大声地笑。hear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sth为固定用法，表示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“听见</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某人正在做某事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”，现在分词作宾语补足语，强调动作正在进行。故填laughing。</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识拓展</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“感官动词+宾语+宾补”结构中宾补的两种形式</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省略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的不定式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强调</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动作的全过程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现在分词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强调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动作正在进行</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db09c98ad?pid=59ee35463&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盲填大挑战</a:t>
            </a:r>
            <a:endParaRPr lang="en-US" altLang="zh-CN" sz="2200" dirty="0"/>
          </a:p>
        </p:txBody>
      </p:sp>
      <p:sp>
        <p:nvSpPr>
          <p:cNvPr id="3" name="QB_6_BD.34_1#3596ec53f?vop=1&amp;pid=db09c98ad&amp;color=0,0,0&amp;bbb=1"/>
          <p:cNvSpPr/>
          <p:nvPr/>
        </p:nvSpPr>
        <p:spPr>
          <a:xfrm>
            <a:off x="832104" y="1422400"/>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a:t>
            </a:r>
            <a:endParaRPr lang="en-US" altLang="zh-CN" sz="1800" dirty="0"/>
          </a:p>
        </p:txBody>
      </p:sp>
      <p:sp>
        <p:nvSpPr>
          <p:cNvPr id="4" name="QB_6_AN.35_1#3596ec53f.blank?vop=1&amp;pid=db09c98ad&amp;color=0,0,0&amp;vpa=12&amp;bbb=1"/>
          <p:cNvSpPr/>
          <p:nvPr/>
        </p:nvSpPr>
        <p:spPr>
          <a:xfrm>
            <a:off x="5790660" y="1380490"/>
            <a:ext cx="3571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a:t>
            </a:r>
            <a:endParaRPr lang="en-US" altLang="zh-CN" dirty="0"/>
          </a:p>
        </p:txBody>
      </p:sp>
      <p:sp>
        <p:nvSpPr>
          <p:cNvPr id="5" name="QB_6_AS.36_1#3596ec53f?vop=1&amp;pid=db09c98ad&amp;color=0,0,0&amp;bbb=1&amp;hb=1"/>
          <p:cNvSpPr/>
          <p:nvPr/>
        </p:nvSpPr>
        <p:spPr>
          <a:xfrm>
            <a:off x="832104" y="18338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句意为：这种典型的睡眠模式通常被称为“夜猫子”模式。be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为固定搭配，意为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“被称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7_1#f87409289?vop=1&amp;pid=db09c98ad&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aspect.</a:t>
            </a:r>
            <a:endParaRPr lang="en-US" altLang="zh-CN" sz="1800" dirty="0"/>
          </a:p>
        </p:txBody>
      </p:sp>
      <p:sp>
        <p:nvSpPr>
          <p:cNvPr id="3" name="QB_6_AN.38_1#f87409289.blank?vop=1&amp;pid=db09c98ad&amp;color=0,0,0&amp;vpa=13&amp;bbb=1"/>
          <p:cNvSpPr/>
          <p:nvPr/>
        </p:nvSpPr>
        <p:spPr>
          <a:xfrm>
            <a:off x="5104860" y="1037082"/>
            <a:ext cx="6111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from</a:t>
            </a:r>
            <a:endParaRPr lang="en-US" altLang="zh-CN" dirty="0"/>
          </a:p>
        </p:txBody>
      </p:sp>
      <p:sp>
        <p:nvSpPr>
          <p:cNvPr id="4" name="QB_6_AS.39_1#f87409289?vop=1&amp;pid=db09c98ad&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句意为：她觉得她已经从各个方面考虑了这个问题。固定短语from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aspect意为“从各个方面</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0_1#83ffe4291?vop=1&amp;pid=db09c98ad&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accidental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otherwise.</a:t>
            </a:r>
            <a:endParaRPr lang="en-US" altLang="zh-CN" sz="1800" dirty="0"/>
          </a:p>
        </p:txBody>
      </p:sp>
      <p:sp>
        <p:nvSpPr>
          <p:cNvPr id="3" name="QB_6_AN.41_1#83ffe4291.blank?vop=1&amp;pid=db09c98ad&amp;color=0,0,0&amp;vpa=14&amp;bbb=1"/>
          <p:cNvSpPr/>
          <p:nvPr/>
        </p:nvSpPr>
        <p:spPr>
          <a:xfrm>
            <a:off x="5143722" y="1037082"/>
            <a:ext cx="3571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or</a:t>
            </a:r>
            <a:endParaRPr lang="en-US" altLang="zh-CN" dirty="0"/>
          </a:p>
        </p:txBody>
      </p:sp>
      <p:sp>
        <p:nvSpPr>
          <p:cNvPr id="4" name="QB_6_AS.42_1#83ffe4291?vop=1&amp;pid=db09c98ad&amp;color=0,0,0&amp;bbb=1"/>
          <p:cNvSpPr/>
          <p:nvPr/>
        </p:nvSpPr>
        <p:spPr>
          <a:xfrm>
            <a:off x="832104" y="1485963"/>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句意为：我们的保险包括一切意外或其他损失。固定短语or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otherwise意为“或其他情况”。故填or。</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3_1#c2bbe920b?vop=1&amp;pid=db09c98ad&amp;color=0,0,0&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twelve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endParaRPr lang="en-US" altLang="zh-CN" dirty="0"/>
          </a:p>
        </p:txBody>
      </p:sp>
      <p:sp>
        <p:nvSpPr>
          <p:cNvPr id="3" name="QB_6_AN.44_1#c2bbe920b.blank?vop=1&amp;pid=db09c98ad&amp;color=0,0,0&amp;vpa=15&amp;bbb=1"/>
          <p:cNvSpPr/>
          <p:nvPr/>
        </p:nvSpPr>
        <p:spPr>
          <a:xfrm>
            <a:off x="7428960" y="1048512"/>
            <a:ext cx="8905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because</a:t>
            </a:r>
            <a:endParaRPr lang="en-US" altLang="zh-CN" dirty="0"/>
          </a:p>
        </p:txBody>
      </p:sp>
      <p:sp>
        <p:nvSpPr>
          <p:cNvPr id="4" name="QB_6_AS.45_1#c2bbe920b?vop=1&amp;pid=db09c98ad&amp;color=0,0,0&amp;bbb=1&amp;hb=1"/>
          <p:cNvSpPr/>
          <p:nvPr/>
        </p:nvSpPr>
        <p:spPr>
          <a:xfrm>
            <a:off x="832104" y="190817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句意为：虽然杰克只有十二岁，但他知道很多，这是因为他花了很多时间读书。此处引导表语从句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原因</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，应用because。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95dfe25f4?pid=ae54e49f9&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完成句子</a:t>
            </a:r>
            <a:endParaRPr lang="en-US" altLang="zh-CN" sz="2200" dirty="0"/>
          </a:p>
        </p:txBody>
      </p:sp>
      <p:sp>
        <p:nvSpPr>
          <p:cNvPr id="3" name="QB_5_BD.46_1#bfb7178ad?vop=1&amp;pid=95dfe25f4&amp;color=0,0,0&amp;bbb=1"/>
          <p:cNvSpPr/>
          <p:nvPr/>
        </p:nvSpPr>
        <p:spPr>
          <a:xfrm>
            <a:off x="832104" y="1422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她总是毫不犹豫地帮助别人，那就是为什么大家都喜欢她。</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hesitation,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4" name="QB_5_AN.47_1#bfb7178ad.blank?vop=1&amp;pid=95dfe25f4&amp;color=0,0,0&amp;vpa=16&amp;bbb=1"/>
          <p:cNvSpPr/>
          <p:nvPr/>
        </p:nvSpPr>
        <p:spPr>
          <a:xfrm>
            <a:off x="5593810" y="1790065"/>
            <a:ext cx="700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that/it</a:t>
            </a:r>
            <a:endParaRPr lang="en-US" altLang="zh-CN" dirty="0"/>
          </a:p>
        </p:txBody>
      </p:sp>
      <p:sp>
        <p:nvSpPr>
          <p:cNvPr id="5" name="QB_5_AN.48_1#bfb7178ad.blank?vop=1&amp;pid=95dfe25f4&amp;color=0,0,0&amp;vpa=17&amp;bbb=1"/>
          <p:cNvSpPr/>
          <p:nvPr/>
        </p:nvSpPr>
        <p:spPr>
          <a:xfrm>
            <a:off x="6419310" y="1790065"/>
            <a:ext cx="319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is</a:t>
            </a:r>
            <a:endParaRPr lang="en-US" altLang="zh-CN" dirty="0"/>
          </a:p>
        </p:txBody>
      </p:sp>
      <p:sp>
        <p:nvSpPr>
          <p:cNvPr id="6" name="QB_5_AN.49_1#bfb7178ad.blank?vop=1&amp;pid=95dfe25f4&amp;color=0,0,0&amp;vpa=18&amp;bbb=1"/>
          <p:cNvSpPr/>
          <p:nvPr/>
        </p:nvSpPr>
        <p:spPr>
          <a:xfrm>
            <a:off x="6863810" y="1777365"/>
            <a:ext cx="5603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why</a:t>
            </a:r>
            <a:endParaRPr lang="en-US" altLang="zh-CN" dirty="0"/>
          </a:p>
        </p:txBody>
      </p:sp>
      <p:sp>
        <p:nvSpPr>
          <p:cNvPr id="7" name="QB_5_AN.50_1#bfb7178ad.blank?vop=1&amp;pid=95dfe25f4&amp;color=0,0,0&amp;vpa=19&amp;bbb=1"/>
          <p:cNvSpPr/>
          <p:nvPr/>
        </p:nvSpPr>
        <p:spPr>
          <a:xfrm>
            <a:off x="7562310" y="1777365"/>
            <a:ext cx="10048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everyone</a:t>
            </a:r>
            <a:endParaRPr lang="en-US" altLang="zh-CN" dirty="0"/>
          </a:p>
        </p:txBody>
      </p:sp>
      <p:sp>
        <p:nvSpPr>
          <p:cNvPr id="8" name="QB_5_AN.51_1#bfb7178ad.blank?vop=1&amp;pid=95dfe25f4&amp;color=0,0,0&amp;vpa=20&amp;bbb=1"/>
          <p:cNvSpPr/>
          <p:nvPr/>
        </p:nvSpPr>
        <p:spPr>
          <a:xfrm>
            <a:off x="8730710" y="1790065"/>
            <a:ext cx="598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likes</a:t>
            </a:r>
            <a:endParaRPr lang="en-US" altLang="zh-CN" dirty="0"/>
          </a:p>
        </p:txBody>
      </p:sp>
      <p:sp>
        <p:nvSpPr>
          <p:cNvPr id="9" name="QB_5_AN.52_1#bfb7178ad.blank?vop=1&amp;pid=95dfe25f4&amp;color=0,0,0&amp;vpa=21&amp;bbb=1"/>
          <p:cNvSpPr/>
          <p:nvPr/>
        </p:nvSpPr>
        <p:spPr>
          <a:xfrm>
            <a:off x="9492710" y="1790065"/>
            <a:ext cx="4587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her</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 calcmode="lin" valueType="num">
                                      <p:cBhvr additive="base">
                                        <p:cTn id="4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8">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 calcmode="lin" valueType="num">
                                      <p:cBhvr additive="base">
                                        <p:cTn id="5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9">
                                            <p:bg/>
                                          </p:spTgt>
                                        </p:tgtEl>
                                        <p:attrNameLst>
                                          <p:attrName>style.visibility</p:attrName>
                                        </p:attrNameLst>
                                      </p:cBhvr>
                                      <p:to>
                                        <p:strVal val="visible"/>
                                      </p:to>
                                    </p:set>
                                    <p:anim calcmode="lin" valueType="num">
                                      <p:cBhvr additive="base">
                                        <p:cTn id="5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9">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9">
                                            <p:txEl>
                                              <p:pRg st="0" end="0"/>
                                            </p:txEl>
                                          </p:spTgt>
                                        </p:tgtEl>
                                        <p:attrNameLst>
                                          <p:attrName>style.visibility</p:attrName>
                                        </p:attrNameLst>
                                      </p:cBhvr>
                                      <p:to>
                                        <p:strVal val="visible"/>
                                      </p:to>
                                    </p:set>
                                    <p:anim calcmode="lin" valueType="num">
                                      <p:cBhvr additive="base">
                                        <p:cTn id="6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3_1#b100a2ba9?vop=1&amp;pid=95dfe25f4&amp;color=0,0,0&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据说这座古建筑有500年的历史。（it作形式主语）</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endParaRPr lang="en-US" altLang="zh-CN" sz="1800" dirty="0"/>
          </a:p>
        </p:txBody>
      </p:sp>
      <p:sp>
        <p:nvSpPr>
          <p:cNvPr id="3" name="QB_5_AN.54_1#b100a2ba9.blank?vop=1&amp;pid=95dfe25f4&amp;color=0,0,0&amp;vpa=22&amp;bbb=1"/>
          <p:cNvSpPr/>
          <p:nvPr/>
        </p:nvSpPr>
        <p:spPr>
          <a:xfrm>
            <a:off x="824960" y="1447665"/>
            <a:ext cx="3063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It</a:t>
            </a:r>
            <a:endParaRPr lang="en-US" altLang="zh-CN" dirty="0"/>
          </a:p>
        </p:txBody>
      </p:sp>
      <p:sp>
        <p:nvSpPr>
          <p:cNvPr id="4" name="QB_5_AN.55_1#b100a2ba9.blank?vop=1&amp;pid=95dfe25f4&amp;color=0,0,0&amp;vpa=23&amp;bbb=1"/>
          <p:cNvSpPr/>
          <p:nvPr/>
        </p:nvSpPr>
        <p:spPr>
          <a:xfrm>
            <a:off x="1282160" y="1447665"/>
            <a:ext cx="319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is</a:t>
            </a:r>
            <a:endParaRPr lang="en-US" altLang="zh-CN" dirty="0"/>
          </a:p>
        </p:txBody>
      </p:sp>
      <p:sp>
        <p:nvSpPr>
          <p:cNvPr id="5" name="QB_5_AN.56_1#b100a2ba9.blank?vop=1&amp;pid=95dfe25f4&amp;color=0,0,0&amp;vpa=24&amp;bbb=1"/>
          <p:cNvSpPr/>
          <p:nvPr/>
        </p:nvSpPr>
        <p:spPr>
          <a:xfrm>
            <a:off x="1739360" y="1447665"/>
            <a:ext cx="5349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said</a:t>
            </a:r>
            <a:endParaRPr lang="en-US" altLang="zh-CN" dirty="0"/>
          </a:p>
        </p:txBody>
      </p:sp>
      <p:sp>
        <p:nvSpPr>
          <p:cNvPr id="6" name="QB_5_AN.57_1#b100a2ba9.blank?vop=1&amp;pid=95dfe25f4&amp;color=0,0,0&amp;vpa=25&amp;bbb=1"/>
          <p:cNvSpPr/>
          <p:nvPr/>
        </p:nvSpPr>
        <p:spPr>
          <a:xfrm>
            <a:off x="2437860" y="1447665"/>
            <a:ext cx="5095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f6133619c.fixed?pid=2513d791b&amp;color=165,74,151&amp;bbb=1"/>
          <p:cNvSpPr/>
          <p:nvPr/>
        </p:nvSpPr>
        <p:spPr>
          <a:xfrm>
            <a:off x="2386584" y="1408176"/>
            <a:ext cx="7223760" cy="932688"/>
          </a:xfrm>
          <a:prstGeom prst="rect">
            <a:avLst/>
          </a:prstGeom>
          <a:noFill/>
        </p:spPr>
        <p:txBody>
          <a:bodyPr wrap="none" lIns="0" tIns="0" rIns="0" bIns="0" rtlCol="0" anchor="ctr"/>
          <a:lstStyle/>
          <a:p>
            <a:pPr algn="ctr">
              <a:lnSpc>
                <a:spcPts val="67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Lesson</a:t>
            </a:r>
            <a:r>
              <a:rPr lang="en-US" altLang="zh-CN" sz="5400" b="1" i="0" dirty="0">
                <a:solidFill>
                  <a:srgbClr val="A54A97"/>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5400" dirty="0"/>
          </a:p>
        </p:txBody>
      </p:sp>
      <p:sp>
        <p:nvSpPr>
          <p:cNvPr id="3" name="C_2_BD#f6133619c.fixed?pid=2513d791b&amp;color=255,255,255&amp;bbb=1"/>
          <p:cNvSpPr/>
          <p:nvPr/>
        </p:nvSpPr>
        <p:spPr>
          <a:xfrm>
            <a:off x="2386584" y="2807208"/>
            <a:ext cx="7223760" cy="1435608"/>
          </a:xfrm>
          <a:prstGeom prst="rect">
            <a:avLst/>
          </a:prstGeom>
          <a:noFill/>
        </p:spPr>
        <p:txBody>
          <a:bodyPr wrap="none" lIns="0" tIns="0" rIns="0" bIns="0" rtlCol="0" anchor="ctr"/>
          <a:lstStyle/>
          <a:p>
            <a:pPr algn="ctr">
              <a:lnSpc>
                <a:spcPts val="5400"/>
              </a:lnSpc>
            </a:pP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Beijing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Opera</a:t>
            </a:r>
            <a:endParaRPr lang="en-US" altLang="zh-CN" sz="4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8_1#638773619?vop=1&amp;pid=95dfe25f4&amp;color=0,0,0&amp;bt=1&amp;bbb=1&amp;hb=1"/>
          <p:cNvSpPr/>
          <p:nvPr/>
        </p:nvSpPr>
        <p:spPr>
          <a:xfrm>
            <a:off x="832104" y="108000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其次，如果我是你，我会带来一些礼物，比如来自我家乡的纪念品。（虚拟语气;</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econdly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souvenirs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hometown</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5_AN.59_1#638773619.blank?vop=1&amp;pid=95dfe25f4&amp;color=0,0,0&amp;vpa=26"/>
          <p:cNvSpPr/>
          <p:nvPr/>
        </p:nvSpPr>
        <p:spPr>
          <a:xfrm>
            <a:off x="2061051" y="1468620"/>
            <a:ext cx="2428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endParaRPr lang="en-US" altLang="zh-CN" dirty="0"/>
          </a:p>
        </p:txBody>
      </p:sp>
      <p:sp>
        <p:nvSpPr>
          <p:cNvPr id="4" name="QB_5_AN.60_1#638773619.blank?vop=1&amp;pid=95dfe25f4&amp;color=0,0,0&amp;vpa=27&amp;bbb=1"/>
          <p:cNvSpPr/>
          <p:nvPr/>
        </p:nvSpPr>
        <p:spPr>
          <a:xfrm>
            <a:off x="2454751" y="1468620"/>
            <a:ext cx="611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were</a:t>
            </a:r>
            <a:endParaRPr lang="en-US" altLang="zh-CN" dirty="0"/>
          </a:p>
        </p:txBody>
      </p:sp>
      <p:sp>
        <p:nvSpPr>
          <p:cNvPr id="5" name="QB_5_AN.61_1#638773619.blank?vop=1&amp;pid=95dfe25f4&amp;color=0,0,0&amp;vpa=28&amp;bbb=1"/>
          <p:cNvSpPr/>
          <p:nvPr/>
        </p:nvSpPr>
        <p:spPr>
          <a:xfrm>
            <a:off x="3242151" y="1455920"/>
            <a:ext cx="5095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you</a:t>
            </a:r>
            <a:endParaRPr lang="en-US" altLang="zh-CN" dirty="0"/>
          </a:p>
        </p:txBody>
      </p:sp>
      <p:sp>
        <p:nvSpPr>
          <p:cNvPr id="6" name="QB_5_AN.62_1#638773619.blank?vop=1&amp;pid=95dfe25f4&amp;color=0,0,0&amp;vpa=29&amp;bbb=1"/>
          <p:cNvSpPr/>
          <p:nvPr/>
        </p:nvSpPr>
        <p:spPr>
          <a:xfrm>
            <a:off x="4175601" y="1468620"/>
            <a:ext cx="738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would</a:t>
            </a:r>
            <a:endParaRPr lang="en-US" altLang="zh-CN" dirty="0"/>
          </a:p>
        </p:txBody>
      </p:sp>
      <p:sp>
        <p:nvSpPr>
          <p:cNvPr id="7" name="QB_5_AN.63_1#638773619.blank?vop=1&amp;pid=95dfe25f4&amp;color=0,0,0&amp;vpa=30&amp;bbb=1"/>
          <p:cNvSpPr/>
          <p:nvPr/>
        </p:nvSpPr>
        <p:spPr>
          <a:xfrm>
            <a:off x="5077301" y="1455920"/>
            <a:ext cx="649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bring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4_1#e9bc16be9?vop=1&amp;pid=95dfe25f4&amp;color=0,0,0&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日常锻炼的模式帮助她保持健康和精力充沛。（pattern）</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energetic.</a:t>
            </a:r>
            <a:endParaRPr lang="en-US" altLang="zh-CN" sz="1800" dirty="0"/>
          </a:p>
        </p:txBody>
      </p:sp>
      <p:sp>
        <p:nvSpPr>
          <p:cNvPr id="3" name="QB_5_AN.65_1#e9bc16be9.blank?vop=1&amp;pid=95dfe25f4&amp;color=0,0,0&amp;vpa=31&amp;bbb=1"/>
          <p:cNvSpPr/>
          <p:nvPr/>
        </p:nvSpPr>
        <p:spPr>
          <a:xfrm>
            <a:off x="812260" y="1447665"/>
            <a:ext cx="903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Patterns</a:t>
            </a:r>
            <a:endParaRPr lang="en-US" altLang="zh-CN" dirty="0"/>
          </a:p>
        </p:txBody>
      </p:sp>
      <p:sp>
        <p:nvSpPr>
          <p:cNvPr id="4" name="QB_5_AN.66_1#e9bc16be9.blank?vop=1&amp;pid=95dfe25f4&amp;color=0,0,0&amp;vpa=32&amp;bbb=1"/>
          <p:cNvSpPr/>
          <p:nvPr/>
        </p:nvSpPr>
        <p:spPr>
          <a:xfrm>
            <a:off x="1828260" y="1447665"/>
            <a:ext cx="357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7_1#e809909df?vop=1&amp;pid=95dfe25f4&amp;color=0,0,0&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你最好现在就走，否则会赶不上飞机的。（otherwise）</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a:t>
            </a:r>
            <a:endParaRPr lang="en-US" altLang="zh-CN" sz="1800" dirty="0"/>
          </a:p>
        </p:txBody>
      </p:sp>
      <p:sp>
        <p:nvSpPr>
          <p:cNvPr id="3" name="QB_5_AN.68_1#e809909df.blank?vop=1&amp;pid=95dfe25f4&amp;color=0,0,0&amp;vpa=33&amp;bbb=1"/>
          <p:cNvSpPr/>
          <p:nvPr/>
        </p:nvSpPr>
        <p:spPr>
          <a:xfrm>
            <a:off x="3308191" y="1447665"/>
            <a:ext cx="10556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otherwise</a:t>
            </a:r>
            <a:endParaRPr lang="en-US" altLang="zh-CN" dirty="0"/>
          </a:p>
        </p:txBody>
      </p:sp>
      <p:sp>
        <p:nvSpPr>
          <p:cNvPr id="4" name="QB_5_AN.69_1#e809909df.blank?vop=1&amp;pid=95dfe25f4&amp;color=0,0,0&amp;vpa=34&amp;bbb=1"/>
          <p:cNvSpPr/>
          <p:nvPr/>
        </p:nvSpPr>
        <p:spPr>
          <a:xfrm>
            <a:off x="4514691" y="1434965"/>
            <a:ext cx="700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you</a:t>
            </a: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ll</a:t>
            </a:r>
            <a:endParaRPr lang="en-US" altLang="zh-CN" dirty="0"/>
          </a:p>
        </p:txBody>
      </p:sp>
      <p:sp>
        <p:nvSpPr>
          <p:cNvPr id="5" name="QB_5_AN.70_1#e809909df.blank?vop=1&amp;pid=95dfe25f4&amp;color=0,0,0&amp;vpa=35&amp;bbb=1"/>
          <p:cNvSpPr/>
          <p:nvPr/>
        </p:nvSpPr>
        <p:spPr>
          <a:xfrm>
            <a:off x="5314791" y="1447665"/>
            <a:ext cx="5857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miss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e5a492d9a?pid=b56dc889d&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完形填空</a:t>
            </a:r>
            <a:endParaRPr lang="en-US" altLang="zh-CN" sz="2200" dirty="0"/>
          </a:p>
        </p:txBody>
      </p:sp>
      <p:sp>
        <p:nvSpPr>
          <p:cNvPr id="3" name="QM_5_BD.71_1#50109f2e2?vop=1&amp;pid=e5a492d9a&amp;color=0,0,0&amp;bbb=1&amp;hb=1"/>
          <p:cNvSpPr/>
          <p:nvPr/>
        </p:nvSpPr>
        <p:spPr>
          <a:xfrm>
            <a:off x="832104" y="1422400"/>
            <a:ext cx="10533888" cy="46101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主题：昆曲 | 词数：约251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12分钟</a:t>
            </a:r>
            <a:endParaRPr lang="en-US" altLang="zh-CN" sz="1800" dirty="0"/>
          </a:p>
          <a:p>
            <a:pPr algn="l">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河南南阳</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2025</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月考</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Kunqu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imaginative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（腔调）</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melody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曲调）. Gradually,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Kunqu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headdresses.</a:t>
            </a:r>
            <a:endParaRPr lang="en-US" altLang="zh-CN" sz="1800" dirty="0"/>
          </a:p>
          <a:p>
            <a:pPr algn="l">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Kunqu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Saturday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basics,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onstage.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requirements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effortless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onstage.</a:t>
            </a:r>
            <a:endParaRPr lang="en-US" altLang="zh-CN" sz="1800" dirty="0"/>
          </a:p>
          <a:p>
            <a:pPr>
              <a:lnSpc>
                <a:spcPct val="150000"/>
              </a:lnSpc>
            </a:pPr>
            <a:endParaRPr lang="en-US" altLang="zh-CN" dirty="0"/>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1_1#50109f2e2?vop=1&amp;pid=e5a492d9a&amp;color=0,0,0&amp;bbb=1&amp;hb=1"/>
          <p:cNvSpPr/>
          <p:nvPr/>
        </p:nvSpPr>
        <p:spPr>
          <a:xfrm>
            <a:off x="832104" y="1080000"/>
            <a:ext cx="10533888" cy="2451100"/>
          </a:xfrm>
          <a:prstGeom prst="rect">
            <a:avLst/>
          </a:prstGeom>
          <a:noFill/>
        </p:spPr>
        <p:txBody>
          <a:bodyPr wrap="none" lIns="0" tIns="0" rIns="0" bIns="0" rtlCol="0" anchor="t"/>
          <a:lstStyle/>
          <a:p>
            <a:pPr algn="l">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Kunqu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Kunqu</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disappear.</a:t>
            </a:r>
            <a:endParaRPr lang="en-US" altLang="zh-CN" sz="1800" dirty="0"/>
          </a:p>
          <a:p>
            <a:pPr>
              <a:lnSpc>
                <a:spcPts val="3300"/>
              </a:lnSpc>
            </a:pPr>
            <a:r>
              <a:rPr lang="en-US" altLang="zh-CN" b="0" i="1">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Kunqu</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dirty="0"/>
          </a:p>
        </p:txBody>
      </p:sp>
      <p:sp>
        <p:nvSpPr>
          <p:cNvPr id="3" name="QM_5_EX.72_1#50109f2e2?vop=1&amp;pid=e5a492d9a&amp;color=0,0,0&amp;bbb=1&amp;hb=1"/>
          <p:cNvSpPr/>
          <p:nvPr/>
        </p:nvSpPr>
        <p:spPr>
          <a:xfrm>
            <a:off x="832104" y="355473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文章主要讲述了作者从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岁开始对中国昆曲产生兴趣</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并通过不断学习和</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实践深入了解了这一古老艺术形式的经历</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3_1#6661855a3.choices?vop=1&amp;pid=50109f2e2&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85820" algn="l"/>
                <a:tab pos="5730240" algn="l"/>
                <a:tab pos="80873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1800" dirty="0"/>
          </a:p>
        </p:txBody>
      </p:sp>
      <p:sp>
        <p:nvSpPr>
          <p:cNvPr id="3" name="QC_6_AN.74_1#6661855a3.bracket?vop=1&amp;pid=50109f2e2&amp;color=0,0,0&amp;vpa=36"/>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75_1#6661855a3?vop=1&amp;pid=50109f2e2&amp;color=0,0,0&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句意为：那是一个人可以首次爱上昆曲唱词并开始收集它们的年纪。根据上文“My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Kunqu</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11.”可知，作者11岁开始对昆曲产生兴趣，由此可知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，此处表示对昆曲</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的喜爱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on意为“依赖”；watch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for意为“当心”；live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to意为“不辜负”；fall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“爱上”。故选D项。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6_1#7e22c0dc8.choices?vop=1&amp;pid=50109f2e2&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85820" algn="l"/>
                <a:tab pos="5730240" algn="l"/>
                <a:tab pos="80873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endParaRPr lang="en-US" altLang="zh-CN" sz="1800" dirty="0"/>
          </a:p>
        </p:txBody>
      </p:sp>
      <p:sp>
        <p:nvSpPr>
          <p:cNvPr id="3" name="QC_6_AN.77_1#7e22c0dc8.bracket?vop=1&amp;pid=50109f2e2&amp;color=0,0,0&amp;vpa=37"/>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78_1#7e22c0dc8?vop=1&amp;pid=50109f2e2&amp;color=0,0,0&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句意为：我把那些优美的唱词抄录在一个笔记本上，因为我喜欢这种富有想象力的语言。根据上文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copied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notebook并结合常识可知，作者之所以抄录昆曲唱词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，是因为他很喜欢昆曲</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这种富有想象力的语言</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。plan意为“计划”；process意为“过程”；language意为“语言”；result意为“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结果”。</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9_1#aa94e4b35.choices?vop=1&amp;pid=50109f2e2&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85820" algn="l"/>
                <a:tab pos="5730240" algn="l"/>
                <a:tab pos="80873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endParaRPr lang="en-US" altLang="zh-CN" sz="1800" dirty="0"/>
          </a:p>
        </p:txBody>
      </p:sp>
      <p:sp>
        <p:nvSpPr>
          <p:cNvPr id="3" name="QC_6_AN.80_1#aa94e4b35.bracket?vop=1&amp;pid=50109f2e2&amp;color=0,0,0&amp;vpa=38"/>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81_1#aa94e4b35?vop=1&amp;pid=50109f2e2&amp;color=0,0,0&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句意为：渐渐地，我意识到昆曲不仅仅是写下来的唱词——它也是乐曲、舞蹈动作和头饰。根据上文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copied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notebook和下文</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Kunqu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，作者会把昆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曲唱词抄录到笔记本上</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，后来应是意识到昆曲不仅仅是写下来的唱词。agree意为“同意”；believe意为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“相</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信</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”；hope意为“希望”；realise意为“意识到”。故选D项。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2_1#680e95851.choices?vop=1&amp;pid=50109f2e2&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85820" algn="l"/>
                <a:tab pos="5730240" algn="l"/>
                <a:tab pos="80873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recipe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lifestyle</a:t>
            </a:r>
            <a:endParaRPr lang="en-US" altLang="zh-CN" sz="1800" dirty="0"/>
          </a:p>
        </p:txBody>
      </p:sp>
      <p:sp>
        <p:nvSpPr>
          <p:cNvPr id="3" name="QC_6_AN.83_1#680e95851.bracket?vop=1&amp;pid=50109f2e2&amp;color=0,0,0&amp;vpa=39"/>
          <p:cNvSpPr/>
          <p:nvPr/>
        </p:nvSpPr>
        <p:spPr>
          <a:xfrm>
            <a:off x="12440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84_1#680e95851?vop=1&amp;pid=50109f2e2&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句意见上一题解析。根据上文“Then,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melody.”</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和常识可知，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昆曲也是一种乐曲</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。recipe意为“食谱”；music意为“乐曲”；band意为“乐队”；lifestyle意为“生活方式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5_1#160957a6e.choices?vop=1&amp;pid=50109f2e2&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85820" algn="l"/>
                <a:tab pos="5730240" algn="l"/>
                <a:tab pos="80873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forgot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worried</a:t>
            </a:r>
            <a:endParaRPr lang="en-US" altLang="zh-CN" sz="1800" dirty="0"/>
          </a:p>
        </p:txBody>
      </p:sp>
      <p:sp>
        <p:nvSpPr>
          <p:cNvPr id="3" name="QC_6_AN.86_1#160957a6e.bracket?vop=1&amp;pid=50109f2e2&amp;color=0,0,0&amp;vpa=40"/>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AS.87_1#160957a6e?vop=1&amp;pid=50109f2e2&amp;color=0,0,0&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句意为：因此，我从未想象过自己能够学习并表演昆曲，直到我参加了周六的课程。根据上文“I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Kunqu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作者在一个没有昆曲演出的北方小镇长大，</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由此可知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，作者从来没有想过自己可以学习和表演昆曲。imagine意为“想象”；forget意为“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忘记”；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意为“记住”；worry意为“担心”。故选A项。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59ee35463?pid=ae54e49f9&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单句填空</a:t>
            </a:r>
            <a:endParaRPr lang="en-US" altLang="zh-CN" sz="2200" dirty="0"/>
          </a:p>
        </p:txBody>
      </p:sp>
      <p:sp>
        <p:nvSpPr>
          <p:cNvPr id="3" name="C_5_BD#064095356?pid=59ee35463&amp;color=0,160,175&amp;bbb=1"/>
          <p:cNvSpPr/>
          <p:nvPr/>
        </p:nvSpPr>
        <p:spPr>
          <a:xfrm>
            <a:off x="832104" y="1464373"/>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词汇变形记</a:t>
            </a:r>
            <a:endParaRPr lang="en-US" altLang="zh-CN" sz="2200" dirty="0"/>
          </a:p>
        </p:txBody>
      </p:sp>
      <p:sp>
        <p:nvSpPr>
          <p:cNvPr id="4" name="QB_6_BD.1_1#3b4bb3d7a?vop=1&amp;pid=064095356&amp;color=0,0,0&amp;bbb=1&amp;hb=1"/>
          <p:cNvSpPr/>
          <p:nvPr/>
        </p:nvSpPr>
        <p:spPr>
          <a:xfrm>
            <a:off x="832104" y="180340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grandmother</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B_6_AN.2_1#3b4bb3d7a.blank?vop=1&amp;pid=064095356&amp;color=0,0,0&amp;vpa=1&amp;bbb=1"/>
          <p:cNvSpPr/>
          <p:nvPr/>
        </p:nvSpPr>
        <p:spPr>
          <a:xfrm>
            <a:off x="2444972" y="1772920"/>
            <a:ext cx="1081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emotional</a:t>
            </a:r>
            <a:endParaRPr lang="en-US" altLang="zh-CN" dirty="0"/>
          </a:p>
        </p:txBody>
      </p:sp>
      <p:sp>
        <p:nvSpPr>
          <p:cNvPr id="6" name="QB_6_AS.3_1#3b4bb3d7a?vop=1&amp;pid=064095356&amp;color=0,0,0&amp;bbb=1&amp;hb=1"/>
          <p:cNvSpPr/>
          <p:nvPr/>
        </p:nvSpPr>
        <p:spPr>
          <a:xfrm>
            <a:off x="832104" y="262909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句意为：看着这段感人的视频，她忍不住哭了，因为它让她想起了自己的祖母。设空处修饰名词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应用形容词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emotional，表示“情感的；感人的”。故填emotional。</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8_1#0561cbe4a.choices?vop=1&amp;pid=50109f2e2&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85820" algn="l"/>
                <a:tab pos="5730240" algn="l"/>
                <a:tab pos="80873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finished</a:t>
            </a:r>
            <a:endParaRPr lang="en-US" altLang="zh-CN" sz="1800" dirty="0"/>
          </a:p>
        </p:txBody>
      </p:sp>
      <p:sp>
        <p:nvSpPr>
          <p:cNvPr id="3" name="QC_6_AN.89_1#0561cbe4a.bracket?vop=1&amp;pid=50109f2e2&amp;color=0,0,0&amp;vpa=4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90_1#0561cbe4a?vop=1&amp;pid=50109f2e2&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句意见上一题解析。根据下文often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，此处表示作者参加了星期六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的课程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。miss意为“错过”；give意为“给予”；attend意为“参加”；finish意为“完成”。故选C项。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1_1#12a9cbb1c.choices?vop=1&amp;pid=50109f2e2&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85820" algn="l"/>
                <a:tab pos="5730240" algn="l"/>
                <a:tab pos="80873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warm-hearted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single-handed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absent-minded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strong-willed</a:t>
            </a:r>
            <a:endParaRPr lang="en-US" altLang="zh-CN" sz="1800" dirty="0"/>
          </a:p>
        </p:txBody>
      </p:sp>
      <p:sp>
        <p:nvSpPr>
          <p:cNvPr id="3" name="QC_6_AN.92_1#12a9cbb1c.bracket?vop=1&amp;pid=50109f2e2&amp;color=0,0,0&amp;vpa=42"/>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93_1#12a9cbb1c?vop=1&amp;pid=50109f2e2&amp;color=0,0,0&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句意为：那时我意志坚定，常常在凌晨5点前就起床去上课。根据下文and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class可知，作者经常早早起床去上课学昆曲，由此可知，作者意志坚定，想要学好昆曲</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hearted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意为“热心的”；single-handed意为“单枪匹马的”；absent-minded意为“心不在焉的”；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strong-willed意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“意志坚定的”。故选D项。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4_1#ea6104a31.choices?vop=1&amp;pid=50109f2e2&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85820" algn="l"/>
                <a:tab pos="5730240" algn="l"/>
                <a:tab pos="80873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endParaRPr lang="en-US" altLang="zh-CN" sz="1800" dirty="0"/>
          </a:p>
        </p:txBody>
      </p:sp>
      <p:sp>
        <p:nvSpPr>
          <p:cNvPr id="3" name="QC_6_AN.95_1#ea6104a31.bracket?vop=1&amp;pid=50109f2e2&amp;color=0,0,0&amp;vpa=43"/>
          <p:cNvSpPr/>
          <p:nvPr/>
        </p:nvSpPr>
        <p:spPr>
          <a:xfrm>
            <a:off x="12440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96_1#ea6104a31?vop=1&amp;pid=50109f2e2&amp;color=0,0,0&amp;bbb=1&amp;hb=1"/>
          <p:cNvSpPr/>
          <p:nvPr/>
        </p:nvSpPr>
        <p:spPr>
          <a:xfrm>
            <a:off x="832104" y="149098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句意为：我的训练从基本功开始，比如（如何）在舞台上走步。根据下文like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onstage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和常识可知，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训练应该是从最基本的技能开始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behind意为“留下”；start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with意为“从</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开始”；wonder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感到惊讶”；break</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down意为“分解”。故选B项。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7_1#92cb1e4e9.choices?vop=1&amp;pid=50109f2e2&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85820" algn="l"/>
                <a:tab pos="5730240" algn="l"/>
                <a:tab pos="80873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markets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judgement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a:t>
            </a:r>
            <a:endParaRPr lang="en-US" altLang="zh-CN" sz="1800" dirty="0"/>
          </a:p>
        </p:txBody>
      </p:sp>
      <p:sp>
        <p:nvSpPr>
          <p:cNvPr id="3" name="QC_6_AN.98_1#92cb1e4e9.bracket?vop=1&amp;pid=50109f2e2&amp;color=0,0,0&amp;vpa=44"/>
          <p:cNvSpPr/>
          <p:nvPr/>
        </p:nvSpPr>
        <p:spPr>
          <a:xfrm>
            <a:off x="12440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99_1#92cb1e4e9?vop=1&amp;pid=50109f2e2&amp;color=0,0,0&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句意为：我意识到形式上的许多要求是通往艺术完美（境界）的唯一途径。根据上文the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requirements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artistic并结合选项可知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，在形式上严格要求是为了让人们</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在表演时更加完美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。market意为“市场”；perfection意为“完美”；judgement意为“判断”；behaviour意为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“行</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00_1#a79ce293e.choices?vop=1&amp;pid=50109f2e2&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85820" algn="l"/>
                <a:tab pos="5730240" algn="l"/>
                <a:tab pos="80873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seemingly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lazily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badly</a:t>
            </a:r>
            <a:endParaRPr lang="en-US" altLang="zh-CN" sz="1800" dirty="0"/>
          </a:p>
        </p:txBody>
      </p:sp>
      <p:sp>
        <p:nvSpPr>
          <p:cNvPr id="3" name="QC_6_AN.101_1#a79ce293e.bracket?vop=1&amp;pid=50109f2e2&amp;color=0,0,0&amp;vpa=45"/>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AS.102_1#a79ce293e?vop=1&amp;pid=50109f2e2&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句意为：表演者们付出了巨大的努力，只为在舞台上展现出看似毫不费力的状态。根据上文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Performers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effort可知，表演者努力练习是为了在舞台上展现出看似毫不费力的状态。</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seemingly意为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看似”；strangely意为“奇怪地”；lazily意为“懒惰地”；badly意为“糟糕地”。故选A项。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03_1#7082538af.choices?vop=1&amp;pid=50109f2e2&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85820" algn="l"/>
                <a:tab pos="5730240" algn="l"/>
                <a:tab pos="80873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a:t>
            </a:r>
            <a:endParaRPr lang="en-US" altLang="zh-CN" sz="1800" dirty="0"/>
          </a:p>
        </p:txBody>
      </p:sp>
      <p:sp>
        <p:nvSpPr>
          <p:cNvPr id="3" name="QC_6_AN.104_1#7082538af.bracket?vop=1&amp;pid=50109f2e2&amp;color=0,0,0&amp;vpa=46"/>
          <p:cNvSpPr/>
          <p:nvPr/>
        </p:nvSpPr>
        <p:spPr>
          <a:xfrm>
            <a:off x="1349851"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105_1#7082538af?vop=1&amp;pid=50109f2e2&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句意为：搬到美国上大学后，我继续练习昆曲。根据上文continue和下文after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可知，此处表示作者在搬到美国后继续练习昆曲。introduce意为“介绍”；teach意为“教授</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”；practise</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“练习”；direct意为“指导”。故选C项。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06_1#0fa8451f7.choices?vop=1&amp;pid=50109f2e2&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85820" algn="l"/>
                <a:tab pos="5730240" algn="l"/>
                <a:tab pos="80873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mixed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treated</a:t>
            </a:r>
            <a:endParaRPr lang="en-US" altLang="zh-CN" sz="1800" dirty="0"/>
          </a:p>
        </p:txBody>
      </p:sp>
      <p:sp>
        <p:nvSpPr>
          <p:cNvPr id="3" name="QC_6_AN.107_1#0fa8451f7.bracket?vop=1&amp;pid=50109f2e2&amp;color=0,0,0&amp;vpa=47"/>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AS.108_1#0fa8451f7?vop=1&amp;pid=50109f2e2&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句意为：这种古老的艺术形式已经与我在现代艺术和诗歌中的研究和创作融为一体。根据下文with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poetry可知，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此处指昆曲已经融入了作者的研究与创作当中。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mix</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意为“使混合；融合”；cover意为“覆盖”；fill意为“填充”；treat意为“对待”。故选A项。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09_1#c6831ff4e.choices?vop=1&amp;pid=50109f2e2&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85820" algn="l"/>
                <a:tab pos="5730240" algn="l"/>
                <a:tab pos="80873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a:t>
            </a:r>
            <a:endParaRPr lang="en-US" altLang="zh-CN" sz="1800" dirty="0"/>
          </a:p>
        </p:txBody>
      </p:sp>
      <p:sp>
        <p:nvSpPr>
          <p:cNvPr id="3" name="QC_6_AN.110_1#c6831ff4e.bracket?vop=1&amp;pid=50109f2e2&amp;color=0,0,0&amp;vpa=48"/>
          <p:cNvSpPr/>
          <p:nvPr/>
        </p:nvSpPr>
        <p:spPr>
          <a:xfrm>
            <a:off x="13583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111_1#c6831ff4e?vop=1&amp;pid=50109f2e2&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句意见上一题解析。根据上文This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form和下文with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作者在现代艺术和诗歌方面的研究和创作</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2_1#6b7ea342b.choices?vop=1&amp;pid=50109f2e2&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85820" algn="l"/>
                <a:tab pos="5730240" algn="l"/>
                <a:tab pos="80873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manners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qualities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1800" dirty="0"/>
          </a:p>
        </p:txBody>
      </p:sp>
      <p:sp>
        <p:nvSpPr>
          <p:cNvPr id="3" name="QC_6_AN.113_1#6b7ea342b.bracket?vop=1&amp;pid=50109f2e2&amp;color=0,0,0&amp;vpa=49"/>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114_1#6b7ea342b?vop=1&amp;pid=50109f2e2&amp;color=0,0,0&amp;bbb=1&amp;hb=1"/>
          <p:cNvSpPr/>
          <p:nvPr/>
        </p:nvSpPr>
        <p:spPr>
          <a:xfrm>
            <a:off x="832104" y="1490980"/>
            <a:ext cx="10533888" cy="20305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句意为：当人们问我为什么昆曲与我的生活以及当今西方艺术界相联系时，我说</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，它的价值和影响永远不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会消失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poetry.”可知，这种古老的艺术形式已经与作者在现代艺术和诗歌中的研究和创作融为一体</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，由此可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，此处指昆曲与作者的生活紧密相连。manners意为“礼貌”；power意为“力量”；quality意为“品质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“生活”。故选D项。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5_1#73dcde5dd.choices?vop=1&amp;pid=50109f2e2&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85820" algn="l"/>
                <a:tab pos="5730240" algn="l"/>
                <a:tab pos="80873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request</a:t>
            </a:r>
            <a:endParaRPr lang="en-US" altLang="zh-CN" sz="1800" dirty="0"/>
          </a:p>
        </p:txBody>
      </p:sp>
      <p:sp>
        <p:nvSpPr>
          <p:cNvPr id="3" name="QC_6_AN.116_1#73dcde5dd.bracket?vop=1&amp;pid=50109f2e2&amp;color=0,0,0&amp;vpa=50"/>
          <p:cNvSpPr/>
          <p:nvPr/>
        </p:nvSpPr>
        <p:spPr>
          <a:xfrm>
            <a:off x="13583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117_1#73dcde5dd?vop=1&amp;pid=50109f2e2&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句意见上一题解析。根据下文</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Kunqu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作者认为昆曲有一种神奇的力量，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由此可知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，此处指昆曲的价值和影响永远不会消失。content意为“内容”；value意为“价值”；</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reaction意为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反应”；request意为“请求”。故选B项。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_1#75f39960e?vop=1&amp;pid=064095356&amp;color=0,0,0&amp;bt=1&amp;bbb=1&amp;hb=1"/>
          <p:cNvSpPr/>
          <p:nvPr/>
        </p:nvSpPr>
        <p:spPr>
          <a:xfrm>
            <a:off x="832104" y="1078992"/>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6_AN.5_1#75f39960e.blank?vop=1&amp;pid=064095356&amp;color=0,0,0&amp;vpa=2&amp;bbb=1"/>
          <p:cNvSpPr/>
          <p:nvPr/>
        </p:nvSpPr>
        <p:spPr>
          <a:xfrm>
            <a:off x="3110960" y="1048512"/>
            <a:ext cx="10175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reference</a:t>
            </a:r>
            <a:endParaRPr lang="en-US" altLang="zh-CN" dirty="0"/>
          </a:p>
        </p:txBody>
      </p:sp>
      <p:sp>
        <p:nvSpPr>
          <p:cNvPr id="4" name="QB_6_AS.6_1#75f39960e?vop=1&amp;pid=064095356&amp;color=0,0,0&amp;bbb=1&amp;hb=1"/>
          <p:cNvSpPr/>
          <p:nvPr/>
        </p:nvSpPr>
        <p:spPr>
          <a:xfrm>
            <a:off x="832104" y="190519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句意为：老师提及了著名作家，学生们做笔记以记住这些例子。make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to为固定搭配，意为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及</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”，此处应用名词形式。故填reference。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733598272?pid=b56dc889d&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七选五</a:t>
            </a:r>
            <a:endParaRPr lang="en-US" altLang="zh-CN" sz="2200" dirty="0"/>
          </a:p>
        </p:txBody>
      </p:sp>
      <p:sp>
        <p:nvSpPr>
          <p:cNvPr id="3" name="QM_5_BD.118_1#3ee10e118?vop=1&amp;pid=733598272&amp;color=0,0,0&amp;bbb=1&amp;hb=1"/>
          <p:cNvSpPr/>
          <p:nvPr/>
        </p:nvSpPr>
        <p:spPr>
          <a:xfrm>
            <a:off x="832104" y="1422400"/>
            <a:ext cx="10533888" cy="46101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主题：舞台与银幕 | 词数：约294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北京房山区</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2025</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期中</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fascinating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mediums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mediums,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endPar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edited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polished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theatre.</a:t>
            </a:r>
            <a:endParaRPr lang="en-US" altLang="zh-CN" sz="1800" dirty="0"/>
          </a:p>
          <a:p>
            <a:pPr>
              <a:lnSpc>
                <a:spcPct val="150000"/>
              </a:lnSpc>
            </a:pPr>
            <a:endParaRPr lang="en-US" altLang="zh-CN" dirty="0"/>
          </a:p>
        </p:txBody>
      </p:sp>
      <p:sp>
        <p:nvSpPr>
          <p:cNvPr id="4" name="QM_5_AN.119_1#3ee10e118.blank?vop=1&amp;pid=733598272&amp;color=0,0,0&amp;vpa=51"/>
          <p:cNvSpPr/>
          <p:nvPr/>
        </p:nvSpPr>
        <p:spPr>
          <a:xfrm>
            <a:off x="4069715" y="2625090"/>
            <a:ext cx="516890" cy="39751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5" name="QM_5_AN.120_1#3ee10e118.blank?vop=1&amp;pid=733598272&amp;color=0,0,0&amp;vpa=52"/>
          <p:cNvSpPr/>
          <p:nvPr/>
        </p:nvSpPr>
        <p:spPr>
          <a:xfrm>
            <a:off x="837660" y="4744720"/>
            <a:ext cx="293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bg/>
                                          </p:spTgt>
                                        </p:tgtEl>
                                        <p:attrNameLst>
                                          <p:attrName>style.visibility</p:attrName>
                                        </p:attrNameLst>
                                      </p:cBhvr>
                                      <p:to>
                                        <p:strVal val="visible"/>
                                      </p:to>
                                    </p:set>
                                    <p:anim calcmode="lin" valueType="num">
                                      <p:cBhvr additive="base">
                                        <p:cTn id="1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5">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 calcmode="lin" valueType="num">
                                      <p:cBhvr additive="base">
                                        <p:cTn id="1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18_1#3ee10e118?vop=1&amp;pid=733598272&amp;color=0,0,0&amp;bbb=1&amp;hb=1"/>
          <p:cNvSpPr/>
          <p:nvPr/>
        </p:nvSpPr>
        <p:spPr>
          <a:xfrm>
            <a:off x="832104" y="1080000"/>
            <a:ext cx="10533888" cy="3708400"/>
          </a:xfrm>
          <a:prstGeom prst="rect">
            <a:avLst/>
          </a:prstGeom>
          <a:noFill/>
        </p:spPr>
        <p:txBody>
          <a:bodyPr wrap="none" lIns="0" tIns="0" rIns="0" bIns="0" rtlCol="0" anchor="t"/>
          <a:lstStyle/>
          <a:p>
            <a:pPr algn="l">
              <a:lnSpc>
                <a:spcPts val="33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dialogue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camerawork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talented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actors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directors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back-and-forth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storytelling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fresh.</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spectacle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mediums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creativity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unforgettable.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#5.1</a:t>
            </a:r>
            <a:endParaRPr lang="en-US" altLang="zh-CN" dirty="0"/>
          </a:p>
        </p:txBody>
      </p:sp>
      <p:sp>
        <p:nvSpPr>
          <p:cNvPr id="3" name="QM_5_AN.121_1#3ee10e118.blank?vop=1&amp;pid=733598272&amp;color=0,0,0&amp;vpa=53"/>
          <p:cNvSpPr/>
          <p:nvPr/>
        </p:nvSpPr>
        <p:spPr>
          <a:xfrm>
            <a:off x="1593310" y="1049520"/>
            <a:ext cx="319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M_5_AN.122_1#3ee10e118.blank?vop=1&amp;pid=733598272&amp;color=0,0,0&amp;vpa=54"/>
          <p:cNvSpPr/>
          <p:nvPr/>
        </p:nvSpPr>
        <p:spPr>
          <a:xfrm>
            <a:off x="7981410" y="2725920"/>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5" name="QM_5_AN.123_1#3ee10e118.blank?vop=1&amp;pid=733598272&amp;color=0,0,0&amp;vpa=55"/>
          <p:cNvSpPr/>
          <p:nvPr/>
        </p:nvSpPr>
        <p:spPr>
          <a:xfrm>
            <a:off x="6002433" y="3983220"/>
            <a:ext cx="306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24_1#3ee10e118?vop=1&amp;pid=733598272&amp;color=0,0,0&amp;bt=1&amp;bbb=1"/>
          <p:cNvSpPr/>
          <p:nvPr/>
        </p:nvSpPr>
        <p:spPr>
          <a:xfrm>
            <a:off x="832104" y="1078992"/>
            <a:ext cx="10533888" cy="28702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 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actors.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weaknesses.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Stage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storytelling,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Films,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endParaRPr lang="en-US" altLang="zh-CN" sz="1800" dirty="0"/>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é</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rables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1800" dirty="0"/>
          </a:p>
        </p:txBody>
      </p:sp>
      <p:sp>
        <p:nvSpPr>
          <p:cNvPr id="3" name="QM_5_EX.125_1#3ee10e118?vop=1&amp;pid=733598272&amp;color=0,0,0&amp;bbb=1&amp;hb=1"/>
          <p:cNvSpPr/>
          <p:nvPr/>
        </p:nvSpPr>
        <p:spPr>
          <a:xfrm>
            <a:off x="832104" y="396367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文章主要比较了舞台表演和电影这两种艺术形式在呈现方式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创作技巧上</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的差异</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以及两者之间的相互影响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26_1#0a8201f56?vop=1&amp;pid=3ee10e11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27_1#0a8201f56.blank?vop=1&amp;pid=3ee10e118&amp;color=0,0,0&amp;vpa=56"/>
          <p:cNvSpPr/>
          <p:nvPr/>
        </p:nvSpPr>
        <p:spPr>
          <a:xfrm>
            <a:off x="1040860" y="10370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B_6_AS.128_1#0a8201f56?vop=1&amp;pid=3ee10e118&amp;color=0,0,0&amp;bbb=1&amp;hb=1"/>
          <p:cNvSpPr/>
          <p:nvPr/>
        </p:nvSpPr>
        <p:spPr>
          <a:xfrm>
            <a:off x="832104" y="1490980"/>
            <a:ext cx="10533888" cy="24496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fascinating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mediums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world.”可知，舞台和银幕能让故事鲜活起来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，将观众</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带入不同的世界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。设空处和上文之间应为递进关系，进一步说明在这个世界里观众的情感和思考。</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在这个世界中，观众们有着不同的情感，并会思考他们自己的生活）中的this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world指代上文的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world，且“观众产生不同情感并思考生活”体现了“共享体验”，与下文内容一致，符合语境</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anim calcmode="lin" valueType="num">
                                      <p:cBhvr additive="base">
                                        <p:cTn id="4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29_1#3a43d7172?vop=1&amp;pid=3ee10e11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30_1#3a43d7172.blank?vop=1&amp;pid=3ee10e118&amp;color=0,0,0&amp;vpa=57"/>
          <p:cNvSpPr/>
          <p:nvPr/>
        </p:nvSpPr>
        <p:spPr>
          <a:xfrm>
            <a:off x="1066260" y="1037082"/>
            <a:ext cx="293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
        <p:nvSpPr>
          <p:cNvPr id="4" name="QB_6_AS.131_1#3a43d7172?vop=1&amp;pid=3ee10e118&amp;color=0,0,0&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根据上文语境和下文“They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theatre.”可知，设空处应是关于电影的特点。F项（然而</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，电影是被录</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制的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，并且可以一遍又一遍地观看而不会发生变化）符合语境，并且通过however与上文形成转折</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电影和舞台表演的不同</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。故选F项。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2_1#7be7edaa7?vop=1&amp;pid=3ee10e11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33_1#7be7edaa7.blank?vop=1&amp;pid=3ee10e118&amp;color=0,0,0&amp;vpa=58"/>
          <p:cNvSpPr/>
          <p:nvPr/>
        </p:nvSpPr>
        <p:spPr>
          <a:xfrm>
            <a:off x="1053560" y="1037082"/>
            <a:ext cx="319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B_6_AS.134_1#7be7edaa7?vop=1&amp;pid=3ee10e118&amp;color=0,0,0&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根据下文“Plays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dialogue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camerawork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exciting”可知，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戏剧和电影在呈现故事的方式上各有侧重，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戏剧注重对话和表情</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，电影借助特效、音乐等。C项［舞台和银幕都依赖叙事，但它们的（表现</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）技巧有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所不同</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］总领该段，引出下文对两者技巧差异的具体说明，符合语境。故选C项。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5_1#bfad8b27d?vop=1&amp;pid=3ee10e11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36_1#bfad8b27d.blank?vop=1&amp;pid=3ee10e118&amp;color=0,0,0&amp;vpa=59"/>
          <p:cNvSpPr/>
          <p:nvPr/>
        </p:nvSpPr>
        <p:spPr>
          <a:xfrm>
            <a:off x="1040860" y="10370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4" name="QB_6_AS.137_1#bfad8b27d?vop=1&amp;pid=3ee10e118&amp;color=0,0,0&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.”可知，戏剧和电影之间存在相互改编的情况。G项（例如，小说《悲惨世界》被改编成舞台剧</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，然</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后又被改编成电影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）以具体例子支撑上文观点，其中的adapted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for和上文中的adapted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for、turned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into相</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呼应</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，符合语境。故选G项。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8_1#5d37db068?vop=1&amp;pid=3ee10e11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39_1#5d37db068.blank?vop=1&amp;pid=3ee10e118&amp;color=0,0,0&amp;vpa=60"/>
          <p:cNvSpPr/>
          <p:nvPr/>
        </p:nvSpPr>
        <p:spPr>
          <a:xfrm>
            <a:off x="1053560" y="1037082"/>
            <a:ext cx="306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
        <p:nvSpPr>
          <p:cNvPr id="4" name="QB_6_AS.140_1#5d37db068?vop=1&amp;pid=3ee10e118&amp;color=0,0,0&amp;bbb=1&amp;hb=1"/>
          <p:cNvSpPr/>
          <p:nvPr/>
        </p:nvSpPr>
        <p:spPr>
          <a:xfrm>
            <a:off x="832104" y="1490980"/>
            <a:ext cx="10533888" cy="28657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根据上文both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mediums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，舞台和银幕以不同方式让观众享受</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。下文“So,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unforgettable.”强调两者的共性与价值</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，呼吁观众欣赏让这些体</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验变得如此难忘的辛勤付出与创造力</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。设空处应承接上文对两者共同价值的强调，</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并和下文形成因果关系。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项（你应该珍视的是故事在凝聚人心方面的普遍魅力）中的universal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呼应首段</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experiences的核心主题，且should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value与下文的appreciate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creativity形成情感上的顺承，强调故事凝聚人心的本质价值，符合语境。故选E项。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anim calcmode="lin" valueType="num">
                                      <p:cBhvr additive="base">
                                        <p:cTn id="4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5" end="5"/>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
                                            <p:txEl>
                                              <p:pRg st="6" end="6"/>
                                            </p:txEl>
                                          </p:spTgt>
                                        </p:tgtEl>
                                        <p:attrNameLst>
                                          <p:attrName>style.visibility</p:attrName>
                                        </p:attrNameLst>
                                      </p:cBhvr>
                                      <p:to>
                                        <p:strVal val="visible"/>
                                      </p:to>
                                    </p:set>
                                    <p:anim calcmode="lin" valueType="num">
                                      <p:cBhvr additive="base">
                                        <p:cTn id="4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59add9f84?pid=733598272&amp;color=0,0,0&amp;bt=1&amp;bbb=1"/>
          <p:cNvSpPr/>
          <p:nvPr/>
        </p:nvSpPr>
        <p:spPr>
          <a:xfrm>
            <a:off x="832104" y="1080000"/>
            <a:ext cx="10533888" cy="11893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经典上分</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endParaRPr lang="en-US" altLang="zh-CN" sz="1800" dirty="0"/>
          </a:p>
          <a:p>
            <a:pPr>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不要努力去做一个成功的人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而应该努力去做一个有价值的人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阿尔伯特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爱因斯坦</a:t>
            </a:r>
            <a:endParaRPr lang="en-US" altLang="zh-CN" sz="1800"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_1#19f7376d2?vop=1&amp;pid=064095356&amp;color=0,0,0&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（complex）</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regularly</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endParaRPr lang="en-US" altLang="zh-CN" dirty="0"/>
          </a:p>
        </p:txBody>
      </p:sp>
      <p:sp>
        <p:nvSpPr>
          <p:cNvPr id="3" name="QB_6_AN.8_1#19f7376d2.blank?vop=1&amp;pid=064095356&amp;color=0,0,0&amp;vpa=3&amp;bbb=1"/>
          <p:cNvSpPr/>
          <p:nvPr/>
        </p:nvSpPr>
        <p:spPr>
          <a:xfrm>
            <a:off x="1536160" y="1035812"/>
            <a:ext cx="1195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complexity</a:t>
            </a:r>
            <a:endParaRPr lang="en-US" altLang="zh-CN" dirty="0"/>
          </a:p>
        </p:txBody>
      </p:sp>
      <p:sp>
        <p:nvSpPr>
          <p:cNvPr id="4" name="QB_6_AS.9_1#19f7376d2?vop=1&amp;pid=064095356&amp;color=0,0,0&amp;bbb=1&amp;hb=1"/>
          <p:cNvSpPr/>
          <p:nvPr/>
        </p:nvSpPr>
        <p:spPr>
          <a:xfrm>
            <a:off x="832104" y="190817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句意为：数学问题的复杂性有时会让学生（感到）焦虑，但定期练习有助于他们解决这些问题</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。设空处作</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，且其前有定冠词The，其后有介词of，应用名词complexity，其在此处表示“复杂性”，</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为不可数名词。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complexity。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7985b8c0b?vop=1&amp;pid=064095356&amp;color=0,0,0&amp;bt=1&amp;bbb=1&amp;hb=1"/>
          <p:cNvSpPr/>
          <p:nvPr/>
        </p:nvSpPr>
        <p:spPr>
          <a:xfrm>
            <a:off x="832104" y="1078992"/>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（aspect）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6_AN.11_1#7985b8c0b.blank?vop=1&amp;pid=064095356&amp;color=0,0,0&amp;vpa=4&amp;bbb=1"/>
          <p:cNvSpPr/>
          <p:nvPr/>
        </p:nvSpPr>
        <p:spPr>
          <a:xfrm>
            <a:off x="3149060" y="1035812"/>
            <a:ext cx="827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aspects</a:t>
            </a:r>
            <a:endParaRPr lang="en-US" altLang="zh-CN" dirty="0"/>
          </a:p>
        </p:txBody>
      </p:sp>
      <p:sp>
        <p:nvSpPr>
          <p:cNvPr id="4" name="QB_6_AS.12_1#7985b8c0b?vop=1&amp;pid=064095356&amp;color=0,0,0&amp;bbb=1&amp;hb=1"/>
          <p:cNvSpPr/>
          <p:nvPr/>
        </p:nvSpPr>
        <p:spPr>
          <a:xfrm>
            <a:off x="832104" y="190519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句意为：有两个我们应该注意的主要方面：学习习惯和日常锻炼。设空处作主语，且被数词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two和形容词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修饰，应用名词复数形式。故填aspects。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_1#a74f82787?vop=1&amp;pid=064095356&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endParaRPr lang="en-US" altLang="zh-CN" sz="1800" dirty="0"/>
          </a:p>
        </p:txBody>
      </p:sp>
      <p:sp>
        <p:nvSpPr>
          <p:cNvPr id="3" name="QB_6_AN.14_1#a74f82787.blank?vop=1&amp;pid=064095356&amp;color=0,0,0&amp;vpa=5&amp;bbb=1"/>
          <p:cNvSpPr/>
          <p:nvPr/>
        </p:nvSpPr>
        <p:spPr>
          <a:xfrm>
            <a:off x="2602960" y="1024382"/>
            <a:ext cx="8905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brightly</a:t>
            </a:r>
            <a:endParaRPr lang="en-US" altLang="zh-CN" dirty="0"/>
          </a:p>
        </p:txBody>
      </p:sp>
      <p:sp>
        <p:nvSpPr>
          <p:cNvPr id="4" name="QB_6_AS.15_1#a74f82787?vop=1&amp;pid=064095356&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句意为：天空中艳阳高照，花园里的花朵看起来更美丽了。设空处修饰动词shone，应用副词brightly</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“明亮地”。故填brightly。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6_1#1fb5891ba?vop=1&amp;pid=064095356&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happily.</a:t>
            </a:r>
            <a:endParaRPr lang="en-US" altLang="zh-CN" sz="1800" dirty="0"/>
          </a:p>
        </p:txBody>
      </p:sp>
      <p:sp>
        <p:nvSpPr>
          <p:cNvPr id="3" name="QB_6_AN.17_1#1fb5891ba.blank?vop=1&amp;pid=064095356&amp;color=0,0,0&amp;vpa=6&amp;bbb=1"/>
          <p:cNvSpPr/>
          <p:nvPr/>
        </p:nvSpPr>
        <p:spPr>
          <a:xfrm>
            <a:off x="2958560" y="1037082"/>
            <a:ext cx="10048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colourful</a:t>
            </a:r>
            <a:endParaRPr lang="en-US" altLang="zh-CN" dirty="0"/>
          </a:p>
        </p:txBody>
      </p:sp>
      <p:sp>
        <p:nvSpPr>
          <p:cNvPr id="4" name="QB_6_AS.18_1#1fb5891ba?vop=1&amp;pid=064095356&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句意为：学校举办了一场丰富多彩的派对，学生们在那里开心地唱歌、玩游戏。设空处修饰名词party</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用形容词形式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，表示“丰富多彩的；有趣的”。故填colourful。</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9_1#f26063d04?vop=1&amp;pid=064095356&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1800" dirty="0"/>
          </a:p>
        </p:txBody>
      </p:sp>
      <p:sp>
        <p:nvSpPr>
          <p:cNvPr id="3" name="QB_6_AN.20_1#f26063d04.blank?vop=1&amp;pid=064095356&amp;color=0,0,0&amp;vpa=7&amp;bbb=1"/>
          <p:cNvSpPr/>
          <p:nvPr/>
        </p:nvSpPr>
        <p:spPr>
          <a:xfrm>
            <a:off x="4346035" y="1024382"/>
            <a:ext cx="8905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patterns</a:t>
            </a:r>
            <a:endParaRPr lang="en-US" altLang="zh-CN" dirty="0"/>
          </a:p>
        </p:txBody>
      </p:sp>
      <p:sp>
        <p:nvSpPr>
          <p:cNvPr id="4" name="QB_6_AS.21_1#f26063d04?vop=1&amp;pid=064095356&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句意为：这位诗人对各种形式的巧妙运用为她的作品增添了深度和丰富性。根据空前的various可知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应用可数名词的复数形式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。故填patterns。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12630</Words>
  <Application>WPS 演示</Application>
  <PresentationFormat>宽屏</PresentationFormat>
  <Paragraphs>438</Paragraphs>
  <Slides>48</Slides>
  <Notes>46</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48</vt:i4>
      </vt:variant>
    </vt:vector>
  </HeadingPairs>
  <TitlesOfParts>
    <vt:vector size="63" baseType="lpstr">
      <vt:lpstr>Arial</vt:lpstr>
      <vt:lpstr>宋体</vt:lpstr>
      <vt:lpstr>Wingdings</vt:lpstr>
      <vt:lpstr>黑体</vt:lpstr>
      <vt:lpstr>黑体</vt:lpstr>
      <vt:lpstr>微软雅黑</vt:lpstr>
      <vt:lpstr>微软雅黑</vt:lpstr>
      <vt:lpstr>宋体</vt:lpstr>
      <vt:lpstr>Times New Roman</vt:lpstr>
      <vt:lpstr>Times New Roman</vt:lpstr>
      <vt:lpstr>Calibri</vt:lpstr>
      <vt:lpstr>Arial Unicode MS</vt:lpstr>
      <vt:lpstr>等线</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cp:lastModifiedBy>
  <cp:revision>3</cp:revision>
  <dcterms:created xsi:type="dcterms:W3CDTF">2025-11-03T10:07:00Z</dcterms:created>
  <dcterms:modified xsi:type="dcterms:W3CDTF">2025-11-05T10:00:16Z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FDB8B5480B83409CAF8949A3272C2695_12</vt:lpwstr>
  </property>
  <property fmtid="{D5CDD505-2E9C-101B-9397-08002B2CF9AE}" pid="3" name="KSOProductBuildVer">
    <vt:lpwstr>2052-12.1.0.22529</vt:lpwstr>
  </property>
</Properties>
</file>